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Lexend SemiBold"/>
      <p:regular r:id="rId25"/>
      <p:bold r:id="rId26"/>
    </p:embeddedFont>
    <p:embeddedFont>
      <p:font typeface="Roboto"/>
      <p:regular r:id="rId27"/>
      <p:bold r:id="rId28"/>
      <p:italic r:id="rId29"/>
      <p:boldItalic r:id="rId30"/>
    </p:embeddedFont>
    <p:embeddedFont>
      <p:font typeface="Roboto Medium"/>
      <p:regular r:id="rId31"/>
      <p:bold r:id="rId32"/>
      <p:italic r:id="rId33"/>
      <p:boldItalic r:id="rId34"/>
    </p:embeddedFont>
    <p:embeddedFont>
      <p:font typeface="Lexend Medium"/>
      <p:regular r:id="rId35"/>
      <p:bold r:id="rId36"/>
    </p:embeddedFont>
    <p:embeddedFont>
      <p:font typeface="Lexend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4D0444D-F6CF-4DBF-9C73-77843ABE1638}">
  <a:tblStyle styleId="{B4D0444D-F6CF-4DBF-9C73-77843ABE16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exendSemiBold-bold.fntdata"/><Relationship Id="rId25" Type="http://schemas.openxmlformats.org/officeDocument/2006/relationships/font" Target="fonts/LexendSemiBold-regular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edium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5.xml"/><Relationship Id="rId33" Type="http://schemas.openxmlformats.org/officeDocument/2006/relationships/font" Target="fonts/RobotoMedium-italic.fntdata"/><Relationship Id="rId10" Type="http://schemas.openxmlformats.org/officeDocument/2006/relationships/slide" Target="slides/slide4.xml"/><Relationship Id="rId32" Type="http://schemas.openxmlformats.org/officeDocument/2006/relationships/font" Target="fonts/RobotoMedium-bold.fntdata"/><Relationship Id="rId13" Type="http://schemas.openxmlformats.org/officeDocument/2006/relationships/slide" Target="slides/slide7.xml"/><Relationship Id="rId35" Type="http://schemas.openxmlformats.org/officeDocument/2006/relationships/font" Target="fonts/LexendMedium-regular.fntdata"/><Relationship Id="rId12" Type="http://schemas.openxmlformats.org/officeDocument/2006/relationships/slide" Target="slides/slide6.xml"/><Relationship Id="rId34" Type="http://schemas.openxmlformats.org/officeDocument/2006/relationships/font" Target="fonts/RobotoMedium-boldItalic.fntdata"/><Relationship Id="rId15" Type="http://schemas.openxmlformats.org/officeDocument/2006/relationships/slide" Target="slides/slide9.xml"/><Relationship Id="rId37" Type="http://schemas.openxmlformats.org/officeDocument/2006/relationships/font" Target="fonts/Lexend-regular.fntdata"/><Relationship Id="rId14" Type="http://schemas.openxmlformats.org/officeDocument/2006/relationships/slide" Target="slides/slide8.xml"/><Relationship Id="rId36" Type="http://schemas.openxmlformats.org/officeDocument/2006/relationships/font" Target="fonts/LexendMedium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Lexend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6819ef05a5_1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6819ef05a5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6dd74d55d4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6dd74d55d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742c0ec686_0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742c0ec68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742c0ec68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742c0ec68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6819ef05a5_1_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6819ef05a5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6819ef05a5_1_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6819ef05a5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9090756a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9090756a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d933c8c4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d933c8c4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742c0ec68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742c0ec68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9090756a_1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e9090756a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e9090756a_1_2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e9090756a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6819ef05a5_1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6819ef05a5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6dd74d55d4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6dd74d55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6dd74d55d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6dd74d55d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6819ef05a5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6819ef05a5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auchan.ru/feedback" TargetMode="External"/><Relationship Id="rId4" Type="http://schemas.openxmlformats.org/officeDocument/2006/relationships/hyperlink" Target="https://www.auchan.ru" TargetMode="External"/><Relationship Id="rId5" Type="http://schemas.openxmlformats.org/officeDocument/2006/relationships/hyperlink" Target="https://t.me/AuchanRusbot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850" y="455275"/>
            <a:ext cx="3923824" cy="3997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/>
          <p:nvPr/>
        </p:nvSpPr>
        <p:spPr>
          <a:xfrm>
            <a:off x="0" y="2026625"/>
            <a:ext cx="9144000" cy="1291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3"/>
          <p:cNvSpPr txBox="1"/>
          <p:nvPr>
            <p:ph type="ctrTitle"/>
          </p:nvPr>
        </p:nvSpPr>
        <p:spPr>
          <a:xfrm>
            <a:off x="618600" y="2026625"/>
            <a:ext cx="8091600" cy="129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400"/>
              <a:t>Использование искусственного интеллекта в работе контакт-центра</a:t>
            </a:r>
            <a:endParaRPr b="1" sz="3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400"/>
              <a:t>Интеграция ИИ</a:t>
            </a:r>
            <a:endParaRPr b="1" sz="3400"/>
          </a:p>
        </p:txBody>
      </p:sp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471900" y="1919075"/>
            <a:ext cx="77946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ru" sz="2000">
                <a:solidFill>
                  <a:srgbClr val="737373"/>
                </a:solidFill>
                <a:highlight>
                  <a:schemeClr val="accent4"/>
                </a:highlight>
              </a:rPr>
              <a:t>Исследовали возможные </a:t>
            </a:r>
            <a:r>
              <a:rPr lang="ru" sz="2000">
                <a:solidFill>
                  <a:srgbClr val="434343"/>
                </a:solidFill>
                <a:highlight>
                  <a:schemeClr val="accent4"/>
                </a:highlight>
              </a:rPr>
              <a:t>варианты интеграции</a:t>
            </a:r>
            <a:r>
              <a:rPr lang="ru" sz="2000">
                <a:solidFill>
                  <a:srgbClr val="737373"/>
                </a:solidFill>
                <a:highlight>
                  <a:schemeClr val="accent4"/>
                </a:highlight>
              </a:rPr>
              <a:t> технологий ИИ в чат-ботах</a:t>
            </a:r>
            <a:endParaRPr sz="2000">
              <a:solidFill>
                <a:srgbClr val="737373"/>
              </a:solidFill>
              <a:highlight>
                <a:schemeClr val="accent4"/>
              </a:highlight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ru" sz="2000">
                <a:solidFill>
                  <a:srgbClr val="737373"/>
                </a:solidFill>
                <a:highlight>
                  <a:schemeClr val="accent4"/>
                </a:highlight>
              </a:rPr>
              <a:t>Определили потенциальные </a:t>
            </a:r>
            <a:r>
              <a:rPr lang="ru" sz="2000">
                <a:solidFill>
                  <a:srgbClr val="434343"/>
                </a:solidFill>
                <a:highlight>
                  <a:schemeClr val="accent4"/>
                </a:highlight>
              </a:rPr>
              <a:t>области применения </a:t>
            </a:r>
            <a:r>
              <a:rPr lang="ru" sz="2000">
                <a:solidFill>
                  <a:srgbClr val="737373"/>
                </a:solidFill>
                <a:highlight>
                  <a:schemeClr val="accent4"/>
                </a:highlight>
              </a:rPr>
              <a:t>искусственного интеллекта</a:t>
            </a:r>
            <a:endParaRPr sz="2000">
              <a:solidFill>
                <a:srgbClr val="737373"/>
              </a:solidFill>
              <a:highlight>
                <a:schemeClr val="accent4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400"/>
              <a:t>Интеграция ИИ</a:t>
            </a:r>
            <a:endParaRPr b="1" sz="3400"/>
          </a:p>
        </p:txBody>
      </p:sp>
      <p:sp>
        <p:nvSpPr>
          <p:cNvPr id="180" name="Google Shape;180;p23"/>
          <p:cNvSpPr txBox="1"/>
          <p:nvPr>
            <p:ph idx="1" type="body"/>
          </p:nvPr>
        </p:nvSpPr>
        <p:spPr>
          <a:xfrm>
            <a:off x="471900" y="1919075"/>
            <a:ext cx="77946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➔"/>
            </a:pPr>
            <a:r>
              <a:rPr lang="ru" sz="2000">
                <a:solidFill>
                  <a:srgbClr val="666666"/>
                </a:solidFill>
              </a:rPr>
              <a:t>необходимость ограничения тематики генерируемых ответов</a:t>
            </a:r>
            <a:endParaRPr sz="2000">
              <a:solidFill>
                <a:srgbClr val="666666"/>
              </a:solidFill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➔"/>
            </a:pPr>
            <a:r>
              <a:rPr lang="ru" sz="2000">
                <a:solidFill>
                  <a:srgbClr val="666666"/>
                </a:solidFill>
              </a:rPr>
              <a:t>предотвращение генерации недостоверной информации</a:t>
            </a:r>
            <a:endParaRPr sz="2000">
              <a:solidFill>
                <a:srgbClr val="666666"/>
              </a:solidFill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➔"/>
            </a:pPr>
            <a:r>
              <a:rPr lang="ru" sz="2000">
                <a:solidFill>
                  <a:srgbClr val="666666"/>
                </a:solidFill>
              </a:rPr>
              <a:t>работа с техническими ограничениями моделей</a:t>
            </a:r>
            <a:endParaRPr sz="2800">
              <a:solidFill>
                <a:srgbClr val="666666"/>
              </a:solidFill>
              <a:highlight>
                <a:schemeClr val="accent4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400"/>
              <a:t>Интеграция моделей GAN</a:t>
            </a:r>
            <a:endParaRPr b="1" sz="3400"/>
          </a:p>
        </p:txBody>
      </p:sp>
      <p:sp>
        <p:nvSpPr>
          <p:cNvPr id="186" name="Google Shape;186;p2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➔"/>
            </a:pPr>
            <a:r>
              <a:rPr lang="ru" sz="2000">
                <a:solidFill>
                  <a:srgbClr val="666666"/>
                </a:solidFill>
                <a:highlight>
                  <a:schemeClr val="accent4"/>
                </a:highlight>
              </a:rPr>
              <a:t>fine-tuning</a:t>
            </a:r>
            <a:endParaRPr sz="2000">
              <a:solidFill>
                <a:srgbClr val="666666"/>
              </a:solidFill>
              <a:highlight>
                <a:schemeClr val="accent4"/>
              </a:highlight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➔"/>
            </a:pPr>
            <a:r>
              <a:rPr lang="ru" sz="2000">
                <a:solidFill>
                  <a:srgbClr val="666666"/>
                </a:solidFill>
                <a:highlight>
                  <a:schemeClr val="accent4"/>
                </a:highlight>
              </a:rPr>
              <a:t>изменение поведения модели на лету с использованием инструкций в формате ChatML</a:t>
            </a:r>
            <a:endParaRPr sz="2800">
              <a:solidFill>
                <a:srgbClr val="666666"/>
              </a:solidFill>
              <a:highlight>
                <a:schemeClr val="accent4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5"/>
          <p:cNvPicPr preferRelativeResize="0"/>
          <p:nvPr/>
        </p:nvPicPr>
        <p:blipFill rotWithShape="1">
          <a:blip r:embed="rId3">
            <a:alphaModFix/>
          </a:blip>
          <a:srcRect b="0" l="2410" r="-9" t="5078"/>
          <a:stretch/>
        </p:blipFill>
        <p:spPr>
          <a:xfrm>
            <a:off x="0" y="1082075"/>
            <a:ext cx="9144000" cy="413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5"/>
          <p:cNvSpPr txBox="1"/>
          <p:nvPr>
            <p:ph idx="4294967295" type="title"/>
          </p:nvPr>
        </p:nvSpPr>
        <p:spPr>
          <a:xfrm>
            <a:off x="1590250" y="7185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400">
                <a:solidFill>
                  <a:srgbClr val="434343"/>
                </a:solidFill>
              </a:rPr>
              <a:t>Схема построения диалога</a:t>
            </a:r>
            <a:endParaRPr b="1" sz="34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400"/>
              <a:t>Интеграция моделей GAN</a:t>
            </a:r>
            <a:endParaRPr b="1" sz="3400"/>
          </a:p>
        </p:txBody>
      </p:sp>
      <p:sp>
        <p:nvSpPr>
          <p:cNvPr id="198" name="Google Shape;198;p2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737373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Протестировали разные генеративные модели на диалогах:</a:t>
            </a:r>
            <a:endParaRPr sz="2000">
              <a:solidFill>
                <a:srgbClr val="73737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37373"/>
              </a:buClr>
              <a:buSzPts val="2000"/>
              <a:buFont typeface="Roboto Medium"/>
              <a:buChar char="➔"/>
            </a:pPr>
            <a:r>
              <a:rPr lang="ru" sz="2000">
                <a:solidFill>
                  <a:srgbClr val="737373"/>
                </a:solidFill>
                <a:latin typeface="Roboto Medium"/>
                <a:ea typeface="Roboto Medium"/>
                <a:cs typeface="Roboto Medium"/>
                <a:sym typeface="Roboto Medium"/>
              </a:rPr>
              <a:t>LLaMA2</a:t>
            </a:r>
            <a:endParaRPr sz="2000">
              <a:solidFill>
                <a:srgbClr val="73737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2000"/>
              <a:buFont typeface="Roboto Medium"/>
              <a:buChar char="➔"/>
            </a:pPr>
            <a:r>
              <a:rPr lang="ru" sz="2000">
                <a:solidFill>
                  <a:srgbClr val="737373"/>
                </a:solidFill>
                <a:latin typeface="Roboto Medium"/>
                <a:ea typeface="Roboto Medium"/>
                <a:cs typeface="Roboto Medium"/>
                <a:sym typeface="Roboto Medium"/>
              </a:rPr>
              <a:t>YaGPT</a:t>
            </a:r>
            <a:endParaRPr sz="2000">
              <a:solidFill>
                <a:srgbClr val="73737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2000"/>
              <a:buFont typeface="Roboto Medium"/>
              <a:buChar char="➔"/>
            </a:pPr>
            <a:r>
              <a:rPr lang="ru" sz="2000">
                <a:solidFill>
                  <a:srgbClr val="737373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ChatGPT gpt-3.5-turbo</a:t>
            </a:r>
            <a:endParaRPr sz="2000">
              <a:solidFill>
                <a:srgbClr val="73737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2000"/>
              <a:buFont typeface="Roboto Medium"/>
              <a:buChar char="➔"/>
            </a:pPr>
            <a:r>
              <a:rPr lang="ru" sz="2000">
                <a:solidFill>
                  <a:srgbClr val="737373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ChatGPT gpt-3.5-turbo-16k</a:t>
            </a:r>
            <a:endParaRPr sz="2000">
              <a:solidFill>
                <a:srgbClr val="73737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Roboto Medium"/>
              <a:buChar char="➔"/>
            </a:pPr>
            <a:r>
              <a:rPr lang="ru" sz="2000">
                <a:solidFill>
                  <a:srgbClr val="535353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ChatGPT gpt-4</a:t>
            </a:r>
            <a:endParaRPr sz="2000">
              <a:solidFill>
                <a:srgbClr val="53535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400"/>
              <a:t>Оптимизация диалогов</a:t>
            </a:r>
            <a:endParaRPr b="1" sz="3400"/>
          </a:p>
        </p:txBody>
      </p:sp>
      <p:sp>
        <p:nvSpPr>
          <p:cNvPr id="204" name="Google Shape;204;p27"/>
          <p:cNvSpPr txBox="1"/>
          <p:nvPr/>
        </p:nvSpPr>
        <p:spPr>
          <a:xfrm>
            <a:off x="471900" y="2155950"/>
            <a:ext cx="7917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Roboto"/>
              <a:buChar char="➔"/>
            </a:pPr>
            <a:r>
              <a:rPr lang="ru" sz="2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для настройки модели использовали специальный язык разметки ChatML</a:t>
            </a:r>
            <a:endParaRPr sz="2800">
              <a:solidFill>
                <a:srgbClr val="666666"/>
              </a:solidFill>
              <a:highlight>
                <a:schemeClr val="accent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Roboto"/>
              <a:buChar char="➔"/>
            </a:pPr>
            <a:r>
              <a:rPr lang="ru" sz="2000">
                <a:solidFill>
                  <a:srgbClr val="666666"/>
                </a:solidFill>
                <a:highlight>
                  <a:schemeClr val="accent4"/>
                </a:highlight>
                <a:latin typeface="Roboto"/>
                <a:ea typeface="Roboto"/>
                <a:cs typeface="Roboto"/>
                <a:sym typeface="Roboto"/>
              </a:rPr>
              <a:t>о</a:t>
            </a:r>
            <a:r>
              <a:rPr lang="ru" sz="2000">
                <a:solidFill>
                  <a:srgbClr val="666666"/>
                </a:solidFill>
                <a:highlight>
                  <a:schemeClr val="accent4"/>
                </a:highlight>
                <a:latin typeface="Roboto"/>
                <a:ea typeface="Roboto"/>
                <a:cs typeface="Roboto"/>
                <a:sym typeface="Roboto"/>
              </a:rPr>
              <a:t>птимизировали инструкции модели по количеству токенов</a:t>
            </a:r>
            <a:endParaRPr sz="2000">
              <a:solidFill>
                <a:srgbClr val="666666"/>
              </a:solidFill>
              <a:highlight>
                <a:schemeClr val="accent4"/>
              </a:highligh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/>
          <p:nvPr>
            <p:ph type="title"/>
          </p:nvPr>
        </p:nvSpPr>
        <p:spPr>
          <a:xfrm>
            <a:off x="471225" y="141625"/>
            <a:ext cx="36873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Выводы</a:t>
            </a:r>
            <a:endParaRPr b="1"/>
          </a:p>
        </p:txBody>
      </p:sp>
      <p:sp>
        <p:nvSpPr>
          <p:cNvPr id="210" name="Google Shape;210;p28"/>
          <p:cNvSpPr txBox="1"/>
          <p:nvPr/>
        </p:nvSpPr>
        <p:spPr>
          <a:xfrm>
            <a:off x="3212925" y="696025"/>
            <a:ext cx="5709600" cy="15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Roboto Medium"/>
              <a:buChar char="➔"/>
            </a:pPr>
            <a:r>
              <a:rPr lang="ru" sz="15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создана генеративная модель, которая определяет тему вопроса и подключает подходящий набор инструкций </a:t>
            </a:r>
            <a:r>
              <a:rPr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в формате ChatML, в результате модель способна поддерживать диалоги в рамках заданной тематики</a:t>
            </a:r>
            <a:endParaRPr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rgbClr val="73737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1" name="Google Shape;211;p28"/>
          <p:cNvSpPr txBox="1"/>
          <p:nvPr/>
        </p:nvSpPr>
        <p:spPr>
          <a:xfrm>
            <a:off x="3212925" y="1943775"/>
            <a:ext cx="55065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Roboto Medium"/>
              <a:buChar char="➔"/>
            </a:pPr>
            <a:r>
              <a:rPr lang="ru" sz="15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rPr>
              <a:t>в</a:t>
            </a:r>
            <a:r>
              <a:rPr lang="ru" sz="15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rPr>
              <a:t>ыполнена интеграция модели с чат-ботом в Телеграм</a:t>
            </a:r>
            <a:endParaRPr sz="900"/>
          </a:p>
        </p:txBody>
      </p:sp>
      <p:sp>
        <p:nvSpPr>
          <p:cNvPr id="212" name="Google Shape;212;p28"/>
          <p:cNvSpPr txBox="1"/>
          <p:nvPr/>
        </p:nvSpPr>
        <p:spPr>
          <a:xfrm>
            <a:off x="2746350" y="2624775"/>
            <a:ext cx="62754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Roboto Medium"/>
              <a:buChar char="➔"/>
            </a:pPr>
            <a:r>
              <a:rPr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добавлена возможность приема голосовых сообщений и преобразование их в текст, а также обратная операция</a:t>
            </a:r>
            <a:endParaRPr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28"/>
          <p:cNvSpPr txBox="1"/>
          <p:nvPr/>
        </p:nvSpPr>
        <p:spPr>
          <a:xfrm>
            <a:off x="2746350" y="3465025"/>
            <a:ext cx="6275400" cy="1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Roboto Medium"/>
              <a:buChar char="➔"/>
            </a:pPr>
            <a:r>
              <a:rPr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добавили возможность загрузить фотографии и AI-ассистент их </a:t>
            </a:r>
            <a:r>
              <a:rPr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сохранит</a:t>
            </a:r>
            <a:r>
              <a:rPr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в базе данных для последующего доступа к ним сотрудников контакт-центра</a:t>
            </a:r>
            <a:endParaRPr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/>
          <p:nvPr>
            <p:ph type="title"/>
          </p:nvPr>
        </p:nvSpPr>
        <p:spPr>
          <a:xfrm>
            <a:off x="4337500" y="514150"/>
            <a:ext cx="3753900" cy="962100"/>
          </a:xfrm>
          <a:prstGeom prst="rect">
            <a:avLst/>
          </a:prstGeom>
          <a:solidFill>
            <a:srgbClr val="9E9E9E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highlight>
                  <a:srgbClr val="9E9E9E"/>
                </a:highlight>
                <a:latin typeface="Roboto Medium"/>
                <a:ea typeface="Roboto Medium"/>
                <a:cs typeface="Roboto Medium"/>
                <a:sym typeface="Roboto Medium"/>
              </a:rPr>
              <a:t>Яндекс SpeechKit</a:t>
            </a:r>
            <a:endParaRPr sz="3200">
              <a:highlight>
                <a:srgbClr val="9E9E9E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19" name="Google Shape;219;p29"/>
          <p:cNvCxnSpPr>
            <a:stCxn id="218" idx="2"/>
            <a:endCxn id="220" idx="0"/>
          </p:cNvCxnSpPr>
          <p:nvPr/>
        </p:nvCxnSpPr>
        <p:spPr>
          <a:xfrm>
            <a:off x="6214450" y="1476250"/>
            <a:ext cx="0" cy="6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" name="Google Shape;220;p29"/>
          <p:cNvSpPr txBox="1"/>
          <p:nvPr>
            <p:ph type="title"/>
          </p:nvPr>
        </p:nvSpPr>
        <p:spPr>
          <a:xfrm>
            <a:off x="4337500" y="2090676"/>
            <a:ext cx="3753900" cy="962100"/>
          </a:xfrm>
          <a:prstGeom prst="rect">
            <a:avLst/>
          </a:prstGeom>
          <a:solidFill>
            <a:srgbClr val="737373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highlight>
                  <a:srgbClr val="737373"/>
                </a:highlight>
                <a:latin typeface="Roboto Medium"/>
                <a:ea typeface="Roboto Medium"/>
                <a:cs typeface="Roboto Medium"/>
                <a:sym typeface="Roboto Medium"/>
              </a:rPr>
              <a:t>Яндекс Vision</a:t>
            </a:r>
            <a:endParaRPr sz="3200">
              <a:highlight>
                <a:srgbClr val="737373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21" name="Google Shape;221;p29"/>
          <p:cNvCxnSpPr>
            <a:stCxn id="220" idx="2"/>
            <a:endCxn id="222" idx="0"/>
          </p:cNvCxnSpPr>
          <p:nvPr/>
        </p:nvCxnSpPr>
        <p:spPr>
          <a:xfrm>
            <a:off x="6214450" y="3052776"/>
            <a:ext cx="0" cy="6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p29"/>
          <p:cNvSpPr txBox="1"/>
          <p:nvPr>
            <p:ph type="title"/>
          </p:nvPr>
        </p:nvSpPr>
        <p:spPr>
          <a:xfrm>
            <a:off x="4337501" y="3667157"/>
            <a:ext cx="3753900" cy="962100"/>
          </a:xfrm>
          <a:prstGeom prst="rect">
            <a:avLst/>
          </a:prstGeom>
          <a:solidFill>
            <a:srgbClr val="535353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highlight>
                  <a:srgbClr val="535353"/>
                </a:highlight>
                <a:latin typeface="Roboto Medium"/>
                <a:ea typeface="Roboto Medium"/>
                <a:cs typeface="Roboto Medium"/>
                <a:sym typeface="Roboto Medium"/>
              </a:rPr>
              <a:t>ChatGPT-4</a:t>
            </a:r>
            <a:endParaRPr sz="3200">
              <a:highlight>
                <a:srgbClr val="535353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3" name="Google Shape;223;p29"/>
          <p:cNvSpPr txBox="1"/>
          <p:nvPr/>
        </p:nvSpPr>
        <p:spPr>
          <a:xfrm>
            <a:off x="185000" y="346800"/>
            <a:ext cx="30408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Инструменты</a:t>
            </a:r>
            <a:endParaRPr b="1" sz="3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>
            <p:ph type="title"/>
          </p:nvPr>
        </p:nvSpPr>
        <p:spPr>
          <a:xfrm>
            <a:off x="2728350" y="1958775"/>
            <a:ext cx="36873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спасибо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229" name="Google Shape;22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850" y="455275"/>
            <a:ext cx="3923824" cy="39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0"/>
          <p:cNvSpPr txBox="1"/>
          <p:nvPr>
            <p:ph type="title"/>
          </p:nvPr>
        </p:nvSpPr>
        <p:spPr>
          <a:xfrm>
            <a:off x="-194700" y="3970175"/>
            <a:ext cx="36873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команда К2</a:t>
            </a:r>
            <a:endParaRPr sz="29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400"/>
              <a:t>Проблема</a:t>
            </a:r>
            <a:endParaRPr b="1" sz="3400"/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471900" y="1919075"/>
            <a:ext cx="44376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999999"/>
                </a:solidFill>
                <a:highlight>
                  <a:srgbClr val="FAFAFA"/>
                </a:highlight>
                <a:latin typeface="Roboto Medium"/>
                <a:ea typeface="Roboto Medium"/>
                <a:cs typeface="Roboto Medium"/>
                <a:sym typeface="Roboto Medium"/>
              </a:rPr>
              <a:t>У магазина АШАН возникла значительная нагрузка на персонал, связанная с обработкой запросов от клиентов</a:t>
            </a:r>
            <a:endParaRPr sz="2300">
              <a:solidFill>
                <a:srgbClr val="999999"/>
              </a:solidFill>
              <a:highlight>
                <a:srgbClr val="FAFAFA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highlight>
                <a:srgbClr val="FAFAFA"/>
              </a:highlight>
            </a:endParaRPr>
          </a:p>
        </p:txBody>
      </p:sp>
      <p:graphicFrame>
        <p:nvGraphicFramePr>
          <p:cNvPr id="76" name="Google Shape;76;p14"/>
          <p:cNvGraphicFramePr/>
          <p:nvPr/>
        </p:nvGraphicFramePr>
        <p:xfrm>
          <a:off x="5206156" y="457710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{B4D0444D-F6CF-4DBF-9C73-77843ABE1638}</a:tableStyleId>
              </a:tblPr>
              <a:tblGrid>
                <a:gridCol w="821450"/>
                <a:gridCol w="821450"/>
                <a:gridCol w="821450"/>
                <a:gridCol w="821450"/>
              </a:tblGrid>
              <a:tr h="24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2019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2020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2021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2022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7" name="Google Shape;77;p14"/>
          <p:cNvSpPr/>
          <p:nvPr/>
        </p:nvSpPr>
        <p:spPr>
          <a:xfrm>
            <a:off x="5154825" y="3536048"/>
            <a:ext cx="722400" cy="990600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5975575" y="3350973"/>
            <a:ext cx="722400" cy="1175700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/>
          <p:nvPr/>
        </p:nvSpPr>
        <p:spPr>
          <a:xfrm>
            <a:off x="6796350" y="2960850"/>
            <a:ext cx="722400" cy="1565700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/>
          <p:nvPr/>
        </p:nvSpPr>
        <p:spPr>
          <a:xfrm>
            <a:off x="7617100" y="2163901"/>
            <a:ext cx="722400" cy="2363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1" name="Google Shape;81;p14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Пальцы передвигают ползунок на аудиомикшере, вид сбоку" id="86" name="Google Shape;86;p15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</a:rPr>
              <a:t>Решение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88" name="Google Shape;88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Roboto Medium"/>
                <a:ea typeface="Roboto Medium"/>
                <a:cs typeface="Roboto Medium"/>
                <a:sym typeface="Roboto Medium"/>
              </a:rPr>
              <a:t>Создание AI-ассистента для контакт-центра и позволит: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1700"/>
              <a:buFont typeface="Roboto Medium"/>
              <a:buChar char="➔"/>
            </a:pPr>
            <a:r>
              <a:rPr lang="ru" sz="17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обрабатывать больше запросов</a:t>
            </a:r>
            <a:endParaRPr sz="1700">
              <a:solidFill>
                <a:srgbClr val="CCCCCC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700"/>
              <a:buFont typeface="Roboto Medium"/>
              <a:buChar char="➔"/>
            </a:pPr>
            <a:r>
              <a:rPr lang="ru" sz="17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снизить нагрузку на операторов</a:t>
            </a:r>
            <a:endParaRPr sz="1700">
              <a:solidFill>
                <a:srgbClr val="CCCCCC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700"/>
              <a:buFont typeface="Roboto Medium"/>
              <a:buChar char="➔"/>
            </a:pPr>
            <a:r>
              <a:rPr lang="ru" sz="17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rPr>
              <a:t>уменьшит очереди и позволит сотрудникам сосредоточиться на других задачах</a:t>
            </a:r>
            <a:br>
              <a:rPr lang="ru" sz="1700">
                <a:latin typeface="Roboto Medium"/>
                <a:ea typeface="Roboto Medium"/>
                <a:cs typeface="Roboto Medium"/>
                <a:sym typeface="Roboto Medium"/>
              </a:rPr>
            </a:br>
            <a:endParaRPr sz="17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 rotWithShape="1">
          <a:blip r:embed="rId4">
            <a:alphaModFix/>
          </a:blip>
          <a:srcRect b="0" l="12386" r="28065" t="0"/>
          <a:stretch/>
        </p:blipFill>
        <p:spPr>
          <a:xfrm>
            <a:off x="-9150" y="0"/>
            <a:ext cx="4594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/>
          <p:nvPr/>
        </p:nvSpPr>
        <p:spPr>
          <a:xfrm>
            <a:off x="-19425" y="0"/>
            <a:ext cx="9161100" cy="2484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6"/>
          <p:cNvSpPr txBox="1"/>
          <p:nvPr>
            <p:ph idx="4294967295" type="title"/>
          </p:nvPr>
        </p:nvSpPr>
        <p:spPr>
          <a:xfrm>
            <a:off x="-73500" y="325975"/>
            <a:ext cx="34890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400">
                <a:latin typeface="Lexend"/>
                <a:ea typeface="Lexend"/>
                <a:cs typeface="Lexend"/>
                <a:sym typeface="Lexend"/>
              </a:rPr>
              <a:t>Команда К2</a:t>
            </a:r>
            <a:endParaRPr b="1" sz="34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i="1" sz="1600"/>
          </a:p>
        </p:txBody>
      </p:sp>
      <p:sp>
        <p:nvSpPr>
          <p:cNvPr id="96" name="Google Shape;96;p16"/>
          <p:cNvSpPr txBox="1"/>
          <p:nvPr>
            <p:ph idx="4294967295" type="title"/>
          </p:nvPr>
        </p:nvSpPr>
        <p:spPr>
          <a:xfrm>
            <a:off x="39425" y="3304475"/>
            <a:ext cx="24069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4E4442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Григорьев Александр</a:t>
            </a:r>
            <a:endParaRPr sz="1800">
              <a:solidFill>
                <a:srgbClr val="4E4442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97" name="Google Shape;97;p16"/>
          <p:cNvSpPr txBox="1"/>
          <p:nvPr>
            <p:ph idx="4294967295" type="body"/>
          </p:nvPr>
        </p:nvSpPr>
        <p:spPr>
          <a:xfrm>
            <a:off x="231725" y="3946421"/>
            <a:ext cx="2022300" cy="7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2700" lvl="0" marL="0" marR="508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</a:pPr>
            <a:r>
              <a:rPr lang="ru" sz="1200">
                <a:solidFill>
                  <a:srgbClr val="535353"/>
                </a:solidFill>
                <a:latin typeface="Lexend Medium"/>
                <a:ea typeface="Lexend Medium"/>
                <a:cs typeface="Lexend Medium"/>
                <a:sym typeface="Lexend Medium"/>
              </a:rPr>
              <a:t>Data Scientist</a:t>
            </a:r>
            <a:endParaRPr sz="1200">
              <a:solidFill>
                <a:srgbClr val="535353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chemeClr val="dk2"/>
                </a:solidFill>
                <a:latin typeface="Lexend Medium"/>
                <a:ea typeface="Lexend Medium"/>
                <a:cs typeface="Lexend Medium"/>
                <a:sym typeface="Lexend Medium"/>
              </a:rPr>
              <a:t> </a:t>
            </a:r>
            <a:endParaRPr sz="1200">
              <a:solidFill>
                <a:schemeClr val="dk2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98" name="Google Shape;98;p16"/>
          <p:cNvSpPr txBox="1"/>
          <p:nvPr>
            <p:ph idx="4294967295" type="title"/>
          </p:nvPr>
        </p:nvSpPr>
        <p:spPr>
          <a:xfrm>
            <a:off x="6885600" y="3304469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4F4543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Давыдова Евгения</a:t>
            </a:r>
            <a:endParaRPr sz="1800">
              <a:solidFill>
                <a:srgbClr val="4F4543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99" name="Google Shape;99;p16"/>
          <p:cNvSpPr txBox="1"/>
          <p:nvPr>
            <p:ph idx="4294967295" type="body"/>
          </p:nvPr>
        </p:nvSpPr>
        <p:spPr>
          <a:xfrm>
            <a:off x="6885600" y="3946421"/>
            <a:ext cx="2022300" cy="7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2700" lvl="0" marL="0" marR="508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535353"/>
                </a:solidFill>
                <a:latin typeface="Lexend Medium"/>
                <a:ea typeface="Lexend Medium"/>
                <a:cs typeface="Lexend Medium"/>
                <a:sym typeface="Lexend Medium"/>
              </a:rPr>
              <a:t>P</a:t>
            </a:r>
            <a:r>
              <a:rPr lang="ru" sz="1200">
                <a:solidFill>
                  <a:srgbClr val="535353"/>
                </a:solidFill>
                <a:latin typeface="Lexend Medium"/>
                <a:ea typeface="Lexend Medium"/>
                <a:cs typeface="Lexend Medium"/>
                <a:sym typeface="Lexend Medium"/>
              </a:rPr>
              <a:t>roject manager</a:t>
            </a:r>
            <a:endParaRPr sz="1200">
              <a:solidFill>
                <a:srgbClr val="535353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 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00" name="Google Shape;100;p16"/>
          <p:cNvSpPr txBox="1"/>
          <p:nvPr>
            <p:ph idx="4294967295" type="title"/>
          </p:nvPr>
        </p:nvSpPr>
        <p:spPr>
          <a:xfrm>
            <a:off x="2449675" y="3304469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504644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Папин </a:t>
            </a:r>
            <a:endParaRPr sz="1800">
              <a:solidFill>
                <a:srgbClr val="504644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504644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Алексей</a:t>
            </a:r>
            <a:endParaRPr sz="1800">
              <a:solidFill>
                <a:srgbClr val="504644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101" name="Google Shape;101;p16"/>
          <p:cNvSpPr txBox="1"/>
          <p:nvPr>
            <p:ph idx="4294967295" type="body"/>
          </p:nvPr>
        </p:nvSpPr>
        <p:spPr>
          <a:xfrm>
            <a:off x="2449675" y="3946421"/>
            <a:ext cx="2022300" cy="7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2700" lvl="0" marL="0" marR="508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535353"/>
                </a:solidFill>
                <a:latin typeface="Lexend Medium"/>
                <a:ea typeface="Lexend Medium"/>
                <a:cs typeface="Lexend Medium"/>
                <a:sym typeface="Lexend Medium"/>
              </a:rPr>
              <a:t>Data Scientist</a:t>
            </a:r>
            <a:endParaRPr sz="1200">
              <a:solidFill>
                <a:srgbClr val="535353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chemeClr val="dk2"/>
                </a:solidFill>
                <a:latin typeface="Lexend Medium"/>
                <a:ea typeface="Lexend Medium"/>
                <a:cs typeface="Lexend Medium"/>
                <a:sym typeface="Lexend Medium"/>
              </a:rPr>
              <a:t> </a:t>
            </a:r>
            <a:endParaRPr sz="1200">
              <a:solidFill>
                <a:schemeClr val="dk2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102" name="Google Shape;102;p16"/>
          <p:cNvSpPr txBox="1"/>
          <p:nvPr>
            <p:ph idx="4294967295" type="title"/>
          </p:nvPr>
        </p:nvSpPr>
        <p:spPr>
          <a:xfrm>
            <a:off x="4758025" y="3304469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4E4442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Балычева </a:t>
            </a:r>
            <a:endParaRPr sz="1800">
              <a:solidFill>
                <a:srgbClr val="4E4442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4E4442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Ирина</a:t>
            </a:r>
            <a:endParaRPr sz="1800">
              <a:solidFill>
                <a:srgbClr val="4E4442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103" name="Google Shape;103;p16"/>
          <p:cNvSpPr txBox="1"/>
          <p:nvPr>
            <p:ph idx="4294967295" type="body"/>
          </p:nvPr>
        </p:nvSpPr>
        <p:spPr>
          <a:xfrm>
            <a:off x="4758025" y="3946421"/>
            <a:ext cx="2022300" cy="7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2700" lvl="0" marL="0" marR="508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535353"/>
                </a:solidFill>
                <a:latin typeface="Lexend Medium"/>
                <a:ea typeface="Lexend Medium"/>
                <a:cs typeface="Lexend Medium"/>
                <a:sym typeface="Lexend Medium"/>
              </a:rPr>
              <a:t>Data Scientist</a:t>
            </a:r>
            <a:endParaRPr sz="1200">
              <a:solidFill>
                <a:srgbClr val="535353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chemeClr val="dk2"/>
                </a:solidFill>
                <a:latin typeface="Lexend Medium"/>
                <a:ea typeface="Lexend Medium"/>
                <a:cs typeface="Lexend Medium"/>
                <a:sym typeface="Lexend Medium"/>
              </a:rPr>
              <a:t> </a:t>
            </a:r>
            <a:endParaRPr sz="1200">
              <a:solidFill>
                <a:schemeClr val="dk2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pic>
        <p:nvPicPr>
          <p:cNvPr id="104" name="Google Shape;10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4600" y="1446225"/>
            <a:ext cx="1644299" cy="164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1200" y="1446249"/>
            <a:ext cx="1644300" cy="1644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525" y="1432425"/>
            <a:ext cx="1644300" cy="164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7023" y="1446235"/>
            <a:ext cx="1644300" cy="164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473400" y="40865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b="1" lang="ru" sz="3400"/>
              <a:t>Дорожная карта</a:t>
            </a:r>
            <a:endParaRPr b="1" i="1" sz="3400"/>
          </a:p>
        </p:txBody>
      </p:sp>
      <p:cxnSp>
        <p:nvCxnSpPr>
          <p:cNvPr id="113" name="Google Shape;113;p17"/>
          <p:cNvCxnSpPr>
            <a:stCxn id="114" idx="6"/>
          </p:cNvCxnSpPr>
          <p:nvPr/>
        </p:nvCxnSpPr>
        <p:spPr>
          <a:xfrm>
            <a:off x="726300" y="3253500"/>
            <a:ext cx="7961100" cy="25500"/>
          </a:xfrm>
          <a:prstGeom prst="straightConnector1">
            <a:avLst/>
          </a:prstGeom>
          <a:noFill/>
          <a:ln cap="flat" cmpd="sng" w="762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" name="Google Shape;114;p17"/>
          <p:cNvSpPr/>
          <p:nvPr/>
        </p:nvSpPr>
        <p:spPr>
          <a:xfrm>
            <a:off x="473400" y="3125100"/>
            <a:ext cx="252900" cy="256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7"/>
          <p:cNvSpPr txBox="1"/>
          <p:nvPr/>
        </p:nvSpPr>
        <p:spPr>
          <a:xfrm>
            <a:off x="1193825" y="1836075"/>
            <a:ext cx="1324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rPr>
              <a:t>Анализ</a:t>
            </a:r>
            <a:endParaRPr sz="20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1565250" y="4246275"/>
            <a:ext cx="251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rPr>
              <a:t>Интеграция ИИ</a:t>
            </a:r>
            <a:endParaRPr sz="20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3923450" y="4203813"/>
            <a:ext cx="2196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Оптимизация диалогов</a:t>
            </a:r>
            <a:endParaRPr sz="20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2647675" y="1814713"/>
            <a:ext cx="2514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rPr>
              <a:t>Интеграция моделей GAN</a:t>
            </a:r>
            <a:endParaRPr sz="20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6377550" y="4230475"/>
            <a:ext cx="2196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Развитие проекта</a:t>
            </a:r>
            <a:endParaRPr sz="20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0" name="Google Shape;120;p17"/>
          <p:cNvSpPr/>
          <p:nvPr/>
        </p:nvSpPr>
        <p:spPr>
          <a:xfrm>
            <a:off x="4984986" y="2215924"/>
            <a:ext cx="1029225" cy="1032375"/>
          </a:xfrm>
          <a:custGeom>
            <a:rect b="b" l="l" r="r" t="t"/>
            <a:pathLst>
              <a:path extrusionOk="0" h="41295" w="41169">
                <a:moveTo>
                  <a:pt x="13244" y="41295"/>
                </a:moveTo>
                <a:cubicBezTo>
                  <a:pt x="11191" y="34930"/>
                  <a:pt x="-3729" y="9538"/>
                  <a:pt x="925" y="3104"/>
                </a:cubicBezTo>
                <a:cubicBezTo>
                  <a:pt x="5579" y="-3330"/>
                  <a:pt x="34462" y="2762"/>
                  <a:pt x="41169" y="269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1" name="Google Shape;121;p17"/>
          <p:cNvSpPr txBox="1"/>
          <p:nvPr/>
        </p:nvSpPr>
        <p:spPr>
          <a:xfrm>
            <a:off x="5079913" y="1836063"/>
            <a:ext cx="1324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rPr>
              <a:t>Демо</a:t>
            </a:r>
            <a:endParaRPr sz="20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2" name="Google Shape;122;p17"/>
          <p:cNvSpPr/>
          <p:nvPr/>
        </p:nvSpPr>
        <p:spPr>
          <a:xfrm>
            <a:off x="5180100" y="3137838"/>
            <a:ext cx="252900" cy="2568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7"/>
          <p:cNvSpPr txBox="1"/>
          <p:nvPr/>
        </p:nvSpPr>
        <p:spPr>
          <a:xfrm>
            <a:off x="7009475" y="1814725"/>
            <a:ext cx="1875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rPr>
              <a:t>Подведение итогов</a:t>
            </a:r>
            <a:endParaRPr sz="20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24" name="Google Shape;124;p17"/>
          <p:cNvCxnSpPr/>
          <p:nvPr/>
        </p:nvCxnSpPr>
        <p:spPr>
          <a:xfrm rot="10800000">
            <a:off x="8287225" y="3022675"/>
            <a:ext cx="390000" cy="266700"/>
          </a:xfrm>
          <a:prstGeom prst="straightConnector1">
            <a:avLst/>
          </a:prstGeom>
          <a:noFill/>
          <a:ln cap="flat" cmpd="sng" w="762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" name="Google Shape;125;p17"/>
          <p:cNvCxnSpPr/>
          <p:nvPr/>
        </p:nvCxnSpPr>
        <p:spPr>
          <a:xfrm flipH="1">
            <a:off x="8338450" y="3279100"/>
            <a:ext cx="328500" cy="287400"/>
          </a:xfrm>
          <a:prstGeom prst="straightConnector1">
            <a:avLst/>
          </a:prstGeom>
          <a:noFill/>
          <a:ln cap="flat" cmpd="sng" w="762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6" name="Google Shape;126;p17"/>
          <p:cNvGrpSpPr/>
          <p:nvPr/>
        </p:nvGrpSpPr>
        <p:grpSpPr>
          <a:xfrm>
            <a:off x="997613" y="1965521"/>
            <a:ext cx="196200" cy="1404900"/>
            <a:chOff x="4279200" y="1559371"/>
            <a:chExt cx="196200" cy="1404900"/>
          </a:xfrm>
        </p:grpSpPr>
        <p:cxnSp>
          <p:nvCxnSpPr>
            <p:cNvPr id="127" name="Google Shape;127;p17"/>
            <p:cNvCxnSpPr>
              <a:stCxn id="128" idx="0"/>
            </p:cNvCxnSpPr>
            <p:nvPr/>
          </p:nvCxnSpPr>
          <p:spPr>
            <a:xfrm rot="10800000">
              <a:off x="4377300" y="1559371"/>
              <a:ext cx="0" cy="1209000"/>
            </a:xfrm>
            <a:prstGeom prst="straightConnector1">
              <a:avLst/>
            </a:prstGeom>
            <a:noFill/>
            <a:ln cap="flat" cmpd="sng" w="19050">
              <a:solidFill>
                <a:srgbClr val="737373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128" name="Google Shape;128;p17"/>
            <p:cNvSpPr/>
            <p:nvPr/>
          </p:nvSpPr>
          <p:spPr>
            <a:xfrm>
              <a:off x="4279200" y="2768371"/>
              <a:ext cx="196200" cy="195900"/>
            </a:xfrm>
            <a:prstGeom prst="ellipse">
              <a:avLst/>
            </a:prstGeom>
            <a:solidFill>
              <a:srgbClr val="737373"/>
            </a:solidFill>
            <a:ln cap="flat" cmpd="sng" w="9525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" name="Google Shape;129;p17"/>
          <p:cNvGrpSpPr/>
          <p:nvPr/>
        </p:nvGrpSpPr>
        <p:grpSpPr>
          <a:xfrm>
            <a:off x="1465138" y="3170246"/>
            <a:ext cx="196200" cy="1404905"/>
            <a:chOff x="2512925" y="2768371"/>
            <a:chExt cx="196200" cy="1404905"/>
          </a:xfrm>
        </p:grpSpPr>
        <p:cxnSp>
          <p:nvCxnSpPr>
            <p:cNvPr id="130" name="Google Shape;130;p17"/>
            <p:cNvCxnSpPr/>
            <p:nvPr/>
          </p:nvCxnSpPr>
          <p:spPr>
            <a:xfrm>
              <a:off x="2611025" y="2964276"/>
              <a:ext cx="0" cy="1209000"/>
            </a:xfrm>
            <a:prstGeom prst="straightConnector1">
              <a:avLst/>
            </a:prstGeom>
            <a:noFill/>
            <a:ln cap="flat" cmpd="sng" w="19050">
              <a:solidFill>
                <a:srgbClr val="737373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131" name="Google Shape;131;p17"/>
            <p:cNvSpPr/>
            <p:nvPr/>
          </p:nvSpPr>
          <p:spPr>
            <a:xfrm>
              <a:off x="2512925" y="2768371"/>
              <a:ext cx="196200" cy="195900"/>
            </a:xfrm>
            <a:prstGeom prst="ellipse">
              <a:avLst/>
            </a:prstGeom>
            <a:solidFill>
              <a:srgbClr val="737373"/>
            </a:solidFill>
            <a:ln cap="flat" cmpd="sng" w="9525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" name="Google Shape;132;p17"/>
          <p:cNvGrpSpPr/>
          <p:nvPr/>
        </p:nvGrpSpPr>
        <p:grpSpPr>
          <a:xfrm>
            <a:off x="2402238" y="1965521"/>
            <a:ext cx="196200" cy="1404900"/>
            <a:chOff x="4279200" y="1559371"/>
            <a:chExt cx="196200" cy="1404900"/>
          </a:xfrm>
        </p:grpSpPr>
        <p:cxnSp>
          <p:nvCxnSpPr>
            <p:cNvPr id="133" name="Google Shape;133;p17"/>
            <p:cNvCxnSpPr>
              <a:stCxn id="134" idx="0"/>
            </p:cNvCxnSpPr>
            <p:nvPr/>
          </p:nvCxnSpPr>
          <p:spPr>
            <a:xfrm rot="10800000">
              <a:off x="4377300" y="1559371"/>
              <a:ext cx="0" cy="1209000"/>
            </a:xfrm>
            <a:prstGeom prst="straightConnector1">
              <a:avLst/>
            </a:prstGeom>
            <a:noFill/>
            <a:ln cap="flat" cmpd="sng" w="19050">
              <a:solidFill>
                <a:srgbClr val="737373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134" name="Google Shape;134;p17"/>
            <p:cNvSpPr/>
            <p:nvPr/>
          </p:nvSpPr>
          <p:spPr>
            <a:xfrm>
              <a:off x="4279200" y="2768371"/>
              <a:ext cx="196200" cy="195900"/>
            </a:xfrm>
            <a:prstGeom prst="ellipse">
              <a:avLst/>
            </a:prstGeom>
            <a:solidFill>
              <a:srgbClr val="737373"/>
            </a:solidFill>
            <a:ln cap="flat" cmpd="sng" w="9525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17"/>
          <p:cNvGrpSpPr/>
          <p:nvPr/>
        </p:nvGrpSpPr>
        <p:grpSpPr>
          <a:xfrm>
            <a:off x="3806863" y="3170246"/>
            <a:ext cx="196200" cy="1404905"/>
            <a:chOff x="2512925" y="2768371"/>
            <a:chExt cx="196200" cy="1404905"/>
          </a:xfrm>
        </p:grpSpPr>
        <p:cxnSp>
          <p:nvCxnSpPr>
            <p:cNvPr id="136" name="Google Shape;136;p17"/>
            <p:cNvCxnSpPr/>
            <p:nvPr/>
          </p:nvCxnSpPr>
          <p:spPr>
            <a:xfrm>
              <a:off x="2611025" y="2964276"/>
              <a:ext cx="0" cy="1209000"/>
            </a:xfrm>
            <a:prstGeom prst="straightConnector1">
              <a:avLst/>
            </a:prstGeom>
            <a:noFill/>
            <a:ln cap="flat" cmpd="sng" w="19050">
              <a:solidFill>
                <a:srgbClr val="737373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137" name="Google Shape;137;p17"/>
            <p:cNvSpPr/>
            <p:nvPr/>
          </p:nvSpPr>
          <p:spPr>
            <a:xfrm>
              <a:off x="2512925" y="2768371"/>
              <a:ext cx="196200" cy="195900"/>
            </a:xfrm>
            <a:prstGeom prst="ellipse">
              <a:avLst/>
            </a:prstGeom>
            <a:solidFill>
              <a:srgbClr val="737373"/>
            </a:solidFill>
            <a:ln cap="flat" cmpd="sng" w="9525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" name="Google Shape;138;p17"/>
          <p:cNvGrpSpPr/>
          <p:nvPr/>
        </p:nvGrpSpPr>
        <p:grpSpPr>
          <a:xfrm>
            <a:off x="6860138" y="1987633"/>
            <a:ext cx="196200" cy="1404900"/>
            <a:chOff x="4279200" y="1559371"/>
            <a:chExt cx="196200" cy="1404900"/>
          </a:xfrm>
        </p:grpSpPr>
        <p:cxnSp>
          <p:nvCxnSpPr>
            <p:cNvPr id="139" name="Google Shape;139;p17"/>
            <p:cNvCxnSpPr>
              <a:stCxn id="140" idx="0"/>
            </p:cNvCxnSpPr>
            <p:nvPr/>
          </p:nvCxnSpPr>
          <p:spPr>
            <a:xfrm rot="10800000">
              <a:off x="4377300" y="1559371"/>
              <a:ext cx="0" cy="1209000"/>
            </a:xfrm>
            <a:prstGeom prst="straightConnector1">
              <a:avLst/>
            </a:prstGeom>
            <a:noFill/>
            <a:ln cap="flat" cmpd="sng" w="19050">
              <a:solidFill>
                <a:srgbClr val="737373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140" name="Google Shape;140;p17"/>
            <p:cNvSpPr/>
            <p:nvPr/>
          </p:nvSpPr>
          <p:spPr>
            <a:xfrm>
              <a:off x="4279200" y="2768371"/>
              <a:ext cx="196200" cy="195900"/>
            </a:xfrm>
            <a:prstGeom prst="ellipse">
              <a:avLst/>
            </a:prstGeom>
            <a:solidFill>
              <a:srgbClr val="737373"/>
            </a:solidFill>
            <a:ln cap="flat" cmpd="sng" w="9525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" name="Google Shape;141;p17"/>
          <p:cNvGrpSpPr/>
          <p:nvPr/>
        </p:nvGrpSpPr>
        <p:grpSpPr>
          <a:xfrm>
            <a:off x="6181338" y="3170246"/>
            <a:ext cx="196200" cy="1404905"/>
            <a:chOff x="2512925" y="2768371"/>
            <a:chExt cx="196200" cy="1404905"/>
          </a:xfrm>
        </p:grpSpPr>
        <p:cxnSp>
          <p:nvCxnSpPr>
            <p:cNvPr id="142" name="Google Shape;142;p17"/>
            <p:cNvCxnSpPr/>
            <p:nvPr/>
          </p:nvCxnSpPr>
          <p:spPr>
            <a:xfrm>
              <a:off x="2611025" y="2964276"/>
              <a:ext cx="0" cy="1209000"/>
            </a:xfrm>
            <a:prstGeom prst="straightConnector1">
              <a:avLst/>
            </a:prstGeom>
            <a:noFill/>
            <a:ln cap="flat" cmpd="sng" w="19050">
              <a:solidFill>
                <a:srgbClr val="737373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143" name="Google Shape;143;p17"/>
            <p:cNvSpPr/>
            <p:nvPr/>
          </p:nvSpPr>
          <p:spPr>
            <a:xfrm>
              <a:off x="2512925" y="2768371"/>
              <a:ext cx="196200" cy="195900"/>
            </a:xfrm>
            <a:prstGeom prst="ellipse">
              <a:avLst/>
            </a:prstGeom>
            <a:solidFill>
              <a:srgbClr val="737373"/>
            </a:solidFill>
            <a:ln cap="flat" cmpd="sng" w="9525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400"/>
              <a:t>Анализ</a:t>
            </a:r>
            <a:endParaRPr b="1" sz="3400"/>
          </a:p>
        </p:txBody>
      </p:sp>
      <p:sp>
        <p:nvSpPr>
          <p:cNvPr id="149" name="Google Shape;149;p18"/>
          <p:cNvSpPr txBox="1"/>
          <p:nvPr>
            <p:ph idx="1" type="body"/>
          </p:nvPr>
        </p:nvSpPr>
        <p:spPr>
          <a:xfrm>
            <a:off x="471900" y="1919075"/>
            <a:ext cx="81540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➔"/>
            </a:pPr>
            <a:r>
              <a:rPr lang="ru" sz="2000">
                <a:solidFill>
                  <a:srgbClr val="666666"/>
                </a:solidFill>
              </a:rPr>
              <a:t>Провели анализа с целью понимания масштаба и разнообразия задач</a:t>
            </a:r>
            <a:endParaRPr sz="2000">
              <a:solidFill>
                <a:srgbClr val="666666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➔"/>
            </a:pPr>
            <a:r>
              <a:rPr lang="ru" sz="2000">
                <a:solidFill>
                  <a:srgbClr val="666666"/>
                </a:solidFill>
              </a:rPr>
              <a:t>Определили потребности во внедрении искусственного интеллекта</a:t>
            </a:r>
            <a:endParaRPr sz="2000">
              <a:solidFill>
                <a:srgbClr val="666666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➔"/>
            </a:pPr>
            <a:r>
              <a:rPr lang="ru" sz="2000">
                <a:solidFill>
                  <a:srgbClr val="666666"/>
                </a:solidFill>
              </a:rPr>
              <a:t>Протестировали текущую работу контакт-центра для оценки эффективности</a:t>
            </a:r>
            <a:endParaRPr sz="2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400"/>
              <a:t>Анализ</a:t>
            </a:r>
            <a:endParaRPr b="1" sz="3400"/>
          </a:p>
        </p:txBody>
      </p:sp>
      <p:sp>
        <p:nvSpPr>
          <p:cNvPr id="155" name="Google Shape;155;p19"/>
          <p:cNvSpPr txBox="1"/>
          <p:nvPr>
            <p:ph idx="1" type="body"/>
          </p:nvPr>
        </p:nvSpPr>
        <p:spPr>
          <a:xfrm>
            <a:off x="471900" y="1919075"/>
            <a:ext cx="84210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666666"/>
                </a:solidFill>
              </a:rPr>
              <a:t>круглосуточная поддержка клиентов:</a:t>
            </a:r>
            <a:endParaRPr sz="1900">
              <a:solidFill>
                <a:srgbClr val="666666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➔"/>
            </a:pPr>
            <a:r>
              <a:rPr lang="ru" sz="1900">
                <a:solidFill>
                  <a:srgbClr val="434343"/>
                </a:solidFill>
              </a:rPr>
              <a:t>в тестовом формате:</a:t>
            </a:r>
            <a:endParaRPr sz="1900">
              <a:solidFill>
                <a:srgbClr val="434343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666666"/>
                </a:solidFill>
              </a:rPr>
              <a:t>форма обратной связи (</a:t>
            </a:r>
            <a:r>
              <a:rPr lang="ru" sz="1900" u="sng">
                <a:solidFill>
                  <a:schemeClr val="hlink"/>
                </a:solidFill>
                <a:hlinkClick r:id="rId3"/>
              </a:rPr>
              <a:t>https://www.auchan.ru/feedback</a:t>
            </a:r>
            <a:r>
              <a:rPr lang="ru" sz="1900">
                <a:solidFill>
                  <a:srgbClr val="666666"/>
                </a:solidFill>
              </a:rPr>
              <a:t>)</a:t>
            </a:r>
            <a:endParaRPr sz="1900">
              <a:solidFill>
                <a:srgbClr val="666666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666666"/>
                </a:solidFill>
              </a:rPr>
              <a:t>чат на официальном сайте (</a:t>
            </a:r>
            <a:r>
              <a:rPr lang="ru" sz="1900" u="sng">
                <a:solidFill>
                  <a:schemeClr val="hlink"/>
                </a:solidFill>
                <a:hlinkClick r:id="rId4"/>
              </a:rPr>
              <a:t>https://www.auchan.ru</a:t>
            </a:r>
            <a:r>
              <a:rPr lang="ru" sz="1900">
                <a:solidFill>
                  <a:srgbClr val="666666"/>
                </a:solidFill>
              </a:rPr>
              <a:t>)</a:t>
            </a:r>
            <a:endParaRPr sz="1900">
              <a:solidFill>
                <a:srgbClr val="666666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666666"/>
                </a:solidFill>
              </a:rPr>
              <a:t>бот в Телеграм (</a:t>
            </a:r>
            <a:r>
              <a:rPr lang="ru" sz="1900" u="sng">
                <a:solidFill>
                  <a:schemeClr val="hlink"/>
                </a:solidFill>
                <a:hlinkClick r:id="rId5"/>
              </a:rPr>
              <a:t>https://t.me/AuchanRusbot</a:t>
            </a:r>
            <a:r>
              <a:rPr lang="ru" sz="1900">
                <a:solidFill>
                  <a:srgbClr val="666666"/>
                </a:solidFill>
              </a:rPr>
              <a:t>)</a:t>
            </a:r>
            <a:endParaRPr sz="1900">
              <a:solidFill>
                <a:srgbClr val="666666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666666"/>
                </a:solidFill>
              </a:rPr>
              <a:t>бот в Вайбер (viber://pa?chatURI=auchanrusbot)</a:t>
            </a:r>
            <a:endParaRPr sz="1900">
              <a:solidFill>
                <a:srgbClr val="666666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➔"/>
            </a:pPr>
            <a:r>
              <a:rPr lang="ru" sz="1900">
                <a:solidFill>
                  <a:srgbClr val="434343"/>
                </a:solidFill>
              </a:rPr>
              <a:t>в голосовом формате:</a:t>
            </a:r>
            <a:endParaRPr sz="1900">
              <a:solidFill>
                <a:srgbClr val="434343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666666"/>
                </a:solidFill>
              </a:rPr>
              <a:t>многокональный телефон 8-800-700-5-800</a:t>
            </a:r>
            <a:endParaRPr sz="1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850" y="455275"/>
            <a:ext cx="3923824" cy="39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0"/>
          <p:cNvSpPr/>
          <p:nvPr/>
        </p:nvSpPr>
        <p:spPr>
          <a:xfrm>
            <a:off x="0" y="2129300"/>
            <a:ext cx="9144000" cy="1291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0"/>
          <p:cNvSpPr txBox="1"/>
          <p:nvPr>
            <p:ph type="ctrTitle"/>
          </p:nvPr>
        </p:nvSpPr>
        <p:spPr>
          <a:xfrm>
            <a:off x="474875" y="1183550"/>
            <a:ext cx="8091600" cy="186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100">
                <a:solidFill>
                  <a:srgbClr val="737373"/>
                </a:solidFill>
              </a:rPr>
              <a:t>основная задача, над которой решили работать</a:t>
            </a:r>
            <a:endParaRPr b="1" sz="2100">
              <a:solidFill>
                <a:srgbClr val="73737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400"/>
              <a:t>Возврат товаров </a:t>
            </a:r>
            <a:endParaRPr b="1" sz="3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1"/>
          <p:cNvPicPr preferRelativeResize="0"/>
          <p:nvPr/>
        </p:nvPicPr>
        <p:blipFill rotWithShape="1">
          <a:blip r:embed="rId3">
            <a:alphaModFix/>
          </a:blip>
          <a:srcRect b="0" l="6889" r="6889" t="11174"/>
          <a:stretch/>
        </p:blipFill>
        <p:spPr>
          <a:xfrm>
            <a:off x="0" y="923975"/>
            <a:ext cx="9144000" cy="456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>
            <p:ph idx="4294967295" type="title"/>
          </p:nvPr>
        </p:nvSpPr>
        <p:spPr>
          <a:xfrm>
            <a:off x="1590250" y="7185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400">
                <a:solidFill>
                  <a:srgbClr val="434343"/>
                </a:solidFill>
              </a:rPr>
              <a:t>Схема реализации сервиса</a:t>
            </a:r>
            <a:endParaRPr b="1" sz="34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